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260" r:id="rId3"/>
    <p:sldId id="283" r:id="rId4"/>
    <p:sldId id="291" r:id="rId5"/>
    <p:sldId id="294" r:id="rId6"/>
    <p:sldId id="293" r:id="rId7"/>
    <p:sldId id="286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66"/>
    <p:restoredTop sz="88688"/>
  </p:normalViewPr>
  <p:slideViewPr>
    <p:cSldViewPr snapToGrid="0" snapToObjects="1">
      <p:cViewPr>
        <p:scale>
          <a:sx n="127" d="100"/>
          <a:sy n="127" d="100"/>
        </p:scale>
        <p:origin x="14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9ACAA-72FD-094A-B8C1-5F7CEC539175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F76B2-6B17-9240-9A20-89CC899D4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90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Hystero</a:t>
            </a:r>
            <a:r>
              <a:rPr lang="en-US" dirty="0"/>
              <a:t>-epilepsy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F76B2-6B17-9240-9A20-89CC899D42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57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F76B2-6B17-9240-9A20-89CC899D42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81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goal requires a term that is not offensive or pejorative in the view of patients or families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and 3</a:t>
            </a:r>
            <a:r>
              <a:rPr lang="en-US" baseline="30000" dirty="0"/>
              <a:t>rd</a:t>
            </a:r>
            <a:r>
              <a:rPr lang="en-US" dirty="0"/>
              <a:t> goals require terminology that is widely acceptable and comprehensible to clinicians, including neurologists, psychiatrists, psychologists, emergency medicine physicians, and others.</a:t>
            </a:r>
          </a:p>
          <a:p>
            <a:r>
              <a:rPr lang="en-US" dirty="0"/>
              <a:t>Some goals are incompatible or contradictory – in particular the 5</a:t>
            </a:r>
            <a:r>
              <a:rPr lang="en-US" baseline="30000" dirty="0"/>
              <a:t>th</a:t>
            </a:r>
            <a:r>
              <a:rPr lang="en-US" dirty="0"/>
              <a:t> and 6</a:t>
            </a:r>
            <a:r>
              <a:rPr lang="en-US" baseline="30000" dirty="0"/>
              <a:t>th</a:t>
            </a:r>
            <a:r>
              <a:rPr lang="en-US" dirty="0"/>
              <a:t> goals directly contradict each other.</a:t>
            </a:r>
          </a:p>
          <a:p>
            <a:r>
              <a:rPr lang="en-US" dirty="0"/>
              <a:t>Essentially all goals require a consistent uniform terminology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F76B2-6B17-9240-9A20-89CC899D42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50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/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62576"/>
            <a:ext cx="5481975" cy="576601"/>
          </a:xfrm>
        </p:spPr>
        <p:txBody>
          <a:bodyPr>
            <a:normAutofit/>
          </a:bodyPr>
          <a:lstStyle>
            <a:lvl1pPr algn="l">
              <a:defRPr sz="2500">
                <a:solidFill>
                  <a:schemeClr val="bg1"/>
                </a:solidFill>
                <a:latin typeface="Verdana Pro SemiBold"/>
                <a:cs typeface="Verdana Pro Semi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14345"/>
            <a:ext cx="5481975" cy="52550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  <a:latin typeface="Verdana Pro Light"/>
                <a:cs typeface="Verdana Pro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035800" y="679450"/>
            <a:ext cx="1577975" cy="1239838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  <a:latin typeface="Verdana Pro Light"/>
                <a:cs typeface="Verdana Pro Ligh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228599" y="3771901"/>
            <a:ext cx="4454525" cy="2854324"/>
          </a:xfrm>
        </p:spPr>
        <p:txBody>
          <a:bodyPr>
            <a:normAutofit/>
          </a:bodyPr>
          <a:lstStyle>
            <a:lvl1pPr>
              <a:defRPr sz="2000">
                <a:solidFill>
                  <a:srgbClr val="FFFFFF"/>
                </a:solidFill>
                <a:latin typeface="Verdana Pro Light"/>
                <a:cs typeface="Verdana Pro Light"/>
              </a:defRPr>
            </a:lvl1pPr>
          </a:lstStyle>
          <a:p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5105400" y="4056063"/>
            <a:ext cx="1328738" cy="2311400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rgbClr val="FFFFFF"/>
                </a:solidFill>
                <a:latin typeface="Verdana Pro Light"/>
                <a:cs typeface="Verdana Pro Light"/>
              </a:defRPr>
            </a:lvl1pPr>
            <a:lvl2pPr marL="457200" indent="0">
              <a:buNone/>
              <a:defRPr sz="1500"/>
            </a:lvl2pPr>
            <a:lvl3pPr marL="914400" indent="0">
              <a:buNone/>
              <a:defRPr sz="1500"/>
            </a:lvl3pPr>
            <a:lvl4pPr marL="1371600" indent="0">
              <a:buNone/>
              <a:defRPr sz="1500"/>
            </a:lvl4pPr>
            <a:lvl5pPr marL="1828800" indent="0">
              <a:buNone/>
              <a:defRPr sz="1500"/>
            </a:lvl5pPr>
          </a:lstStyle>
          <a:p>
            <a:pPr lvl="0"/>
            <a:r>
              <a:rPr lang="en-US" dirty="0"/>
              <a:t>Speaker</a:t>
            </a:r>
          </a:p>
          <a:p>
            <a:pPr lvl="0"/>
            <a:r>
              <a:rPr lang="en-US" dirty="0"/>
              <a:t>Credentials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858001" y="2403475"/>
            <a:ext cx="1939924" cy="1136649"/>
          </a:xfrm>
        </p:spPr>
        <p:txBody>
          <a:bodyPr>
            <a:normAutofit/>
          </a:bodyPr>
          <a:lstStyle>
            <a:lvl1pPr>
              <a:defRPr sz="2000">
                <a:solidFill>
                  <a:srgbClr val="FFFFFF"/>
                </a:solidFill>
                <a:latin typeface="Verdana Pro Light"/>
                <a:cs typeface="Verdana Pr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710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FFA6-2FFB-EE41-B081-5F44793F7692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1E143-E47D-1F47-A0C7-EB7190B45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74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FFA6-2FFB-EE41-B081-5F44793F7692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1E143-E47D-1F47-A0C7-EB7190B45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31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FFA6-2FFB-EE41-B081-5F44793F7692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1E143-E47D-1F47-A0C7-EB7190B45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FFA6-2FFB-EE41-B081-5F44793F7692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1E143-E47D-1F47-A0C7-EB7190B45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06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FFA6-2FFB-EE41-B081-5F44793F7692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1E143-E47D-1F47-A0C7-EB7190B45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44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79450"/>
            <a:ext cx="5481975" cy="1239838"/>
          </a:xfrm>
        </p:spPr>
        <p:txBody>
          <a:bodyPr>
            <a:normAutofit/>
          </a:bodyPr>
          <a:lstStyle>
            <a:lvl1pPr algn="l">
              <a:defRPr sz="2500">
                <a:solidFill>
                  <a:schemeClr val="bg1"/>
                </a:solidFill>
                <a:latin typeface="Verdana Pro SemiBold"/>
                <a:cs typeface="Verdana Pro Semi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19289"/>
            <a:ext cx="5481975" cy="57837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  <a:latin typeface="Verdana Pro Light"/>
                <a:cs typeface="Verdana Pro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035800" y="679450"/>
            <a:ext cx="1577975" cy="1239838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  <a:latin typeface="Verdana Pro Light"/>
                <a:cs typeface="Verdana Pro Ligh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5545667"/>
            <a:ext cx="5481975" cy="922866"/>
          </a:xfrm>
        </p:spPr>
        <p:txBody>
          <a:bodyPr>
            <a:noAutofit/>
          </a:bodyPr>
          <a:lstStyle>
            <a:lvl1pPr marL="0" indent="0">
              <a:buNone/>
              <a:defRPr sz="1500" baseline="0">
                <a:solidFill>
                  <a:srgbClr val="FFFFFF"/>
                </a:solidFill>
                <a:latin typeface="Verdana Pro Light"/>
                <a:cs typeface="Verdana Pro Light"/>
              </a:defRPr>
            </a:lvl1pPr>
            <a:lvl2pPr marL="457200" indent="0">
              <a:buNone/>
              <a:defRPr sz="1500"/>
            </a:lvl2pPr>
            <a:lvl3pPr marL="914400" indent="0">
              <a:buNone/>
              <a:defRPr sz="1500"/>
            </a:lvl3pPr>
            <a:lvl4pPr marL="1371600" indent="0">
              <a:buNone/>
              <a:defRPr sz="1500"/>
            </a:lvl4pPr>
            <a:lvl5pPr marL="1828800" indent="0">
              <a:buNone/>
              <a:defRPr sz="1500"/>
            </a:lvl5pPr>
          </a:lstStyle>
          <a:p>
            <a:pPr lvl="0"/>
            <a:r>
              <a:rPr lang="en-US" dirty="0"/>
              <a:t>Speaker Credentials</a:t>
            </a:r>
          </a:p>
        </p:txBody>
      </p:sp>
    </p:spTree>
    <p:extLst>
      <p:ext uri="{BB962C8B-B14F-4D97-AF65-F5344CB8AC3E}">
        <p14:creationId xmlns:p14="http://schemas.microsoft.com/office/powerpoint/2010/main" val="2117585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466" y="558800"/>
            <a:ext cx="7789333" cy="858838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bg1"/>
                </a:solidFill>
                <a:latin typeface="Verdana Pro Bold"/>
                <a:cs typeface="Verdana Pro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97467" y="6476999"/>
            <a:ext cx="5122333" cy="244475"/>
          </a:xfrm>
        </p:spPr>
        <p:txBody>
          <a:bodyPr/>
          <a:lstStyle>
            <a:lvl1pPr algn="l">
              <a:defRPr sz="1000">
                <a:solidFill>
                  <a:srgbClr val="898989"/>
                </a:solidFill>
                <a:latin typeface="Verdana Pro SemiBold"/>
                <a:cs typeface="Verdana Pro SemiBold"/>
              </a:defRPr>
            </a:lvl1pPr>
          </a:lstStyle>
          <a:p>
            <a:r>
              <a:rPr lang="en-US" dirty="0"/>
              <a:t>American Epilepsy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6999"/>
            <a:ext cx="2133600" cy="244476"/>
          </a:xfrm>
        </p:spPr>
        <p:txBody>
          <a:bodyPr/>
          <a:lstStyle>
            <a:lvl1pPr>
              <a:defRPr sz="1000">
                <a:solidFill>
                  <a:srgbClr val="898989"/>
                </a:solidFill>
                <a:latin typeface="Verdana Pro SemiBold"/>
                <a:cs typeface="Verdana Pro SemiBold"/>
              </a:defRPr>
            </a:lvl1pPr>
          </a:lstStyle>
          <a:p>
            <a:fld id="{F3D1E143-E47D-1F47-A0C7-EB7190B459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96938" y="3293533"/>
            <a:ext cx="7789862" cy="2209799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rgbClr val="FFFFFF"/>
                </a:solidFill>
                <a:latin typeface="Verdana Pro Light"/>
                <a:cs typeface="Verdana Pro Light"/>
              </a:defRPr>
            </a:lvl1pPr>
            <a:lvl2pPr marL="457200" indent="0">
              <a:buNone/>
              <a:defRPr>
                <a:solidFill>
                  <a:srgbClr val="FFFFFF"/>
                </a:solidFill>
                <a:latin typeface="Verdana Pro Light"/>
                <a:cs typeface="Verdana Pro Light"/>
              </a:defRPr>
            </a:lvl2pPr>
            <a:lvl3pPr marL="914400" indent="0">
              <a:buNone/>
              <a:defRPr>
                <a:solidFill>
                  <a:srgbClr val="FFFFFF"/>
                </a:solidFill>
                <a:latin typeface="Verdana Pro Light"/>
                <a:cs typeface="Verdana Pro Light"/>
              </a:defRPr>
            </a:lvl3pPr>
            <a:lvl4pPr marL="1371600" indent="0">
              <a:buNone/>
              <a:defRPr>
                <a:solidFill>
                  <a:srgbClr val="FFFFFF"/>
                </a:solidFill>
                <a:latin typeface="Verdana Pro Light"/>
                <a:cs typeface="Verdana Pro Light"/>
              </a:defRPr>
            </a:lvl4pPr>
            <a:lvl5pPr marL="1828800" indent="0">
              <a:buNone/>
              <a:defRPr>
                <a:solidFill>
                  <a:srgbClr val="FFFFFF"/>
                </a:solidFill>
                <a:latin typeface="Verdana Pro Light"/>
                <a:cs typeface="Verdana Pr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831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466" y="558800"/>
            <a:ext cx="7789333" cy="858838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bg1"/>
                </a:solidFill>
                <a:latin typeface="Verdana Pro Bold"/>
                <a:cs typeface="Verdana Pro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97467" y="6476999"/>
            <a:ext cx="5122333" cy="244475"/>
          </a:xfrm>
        </p:spPr>
        <p:txBody>
          <a:bodyPr/>
          <a:lstStyle>
            <a:lvl1pPr algn="l">
              <a:defRPr sz="1000">
                <a:solidFill>
                  <a:srgbClr val="898989"/>
                </a:solidFill>
                <a:latin typeface="Verdana Pro SemiBold"/>
                <a:cs typeface="Verdana Pro SemiBold"/>
              </a:defRPr>
            </a:lvl1pPr>
          </a:lstStyle>
          <a:p>
            <a:r>
              <a:rPr lang="en-US" dirty="0"/>
              <a:t>American Epilepsy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6999"/>
            <a:ext cx="2133600" cy="244476"/>
          </a:xfrm>
        </p:spPr>
        <p:txBody>
          <a:bodyPr/>
          <a:lstStyle>
            <a:lvl1pPr>
              <a:defRPr sz="1000">
                <a:solidFill>
                  <a:srgbClr val="898989"/>
                </a:solidFill>
                <a:latin typeface="Verdana Pro SemiBold"/>
                <a:cs typeface="Verdana Pro SemiBold"/>
              </a:defRPr>
            </a:lvl1pPr>
          </a:lstStyle>
          <a:p>
            <a:fld id="{F3D1E143-E47D-1F47-A0C7-EB7190B459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96938" y="3293533"/>
            <a:ext cx="7789862" cy="2209799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rgbClr val="FFFFFF"/>
                </a:solidFill>
                <a:latin typeface="Verdana Pro Light"/>
                <a:cs typeface="Verdana Pro Light"/>
              </a:defRPr>
            </a:lvl1pPr>
            <a:lvl2pPr marL="457200" indent="0">
              <a:buNone/>
              <a:defRPr>
                <a:solidFill>
                  <a:srgbClr val="FFFFFF"/>
                </a:solidFill>
                <a:latin typeface="Verdana Pro Light"/>
                <a:cs typeface="Verdana Pro Light"/>
              </a:defRPr>
            </a:lvl2pPr>
            <a:lvl3pPr marL="914400" indent="0">
              <a:buNone/>
              <a:defRPr>
                <a:solidFill>
                  <a:srgbClr val="FFFFFF"/>
                </a:solidFill>
                <a:latin typeface="Verdana Pro Light"/>
                <a:cs typeface="Verdana Pro Light"/>
              </a:defRPr>
            </a:lvl3pPr>
            <a:lvl4pPr marL="1371600" indent="0">
              <a:buNone/>
              <a:defRPr>
                <a:solidFill>
                  <a:srgbClr val="FFFFFF"/>
                </a:solidFill>
                <a:latin typeface="Verdana Pro Light"/>
                <a:cs typeface="Verdana Pro Light"/>
              </a:defRPr>
            </a:lvl4pPr>
            <a:lvl5pPr marL="1828800" indent="0">
              <a:buNone/>
              <a:defRPr>
                <a:solidFill>
                  <a:srgbClr val="FFFFFF"/>
                </a:solidFill>
                <a:latin typeface="Verdana Pro Light"/>
                <a:cs typeface="Verdana Pro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0335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466" y="169334"/>
            <a:ext cx="7789333" cy="838200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bg1"/>
                </a:solidFill>
                <a:latin typeface="Verdana Pro Bold"/>
                <a:cs typeface="Verdana Pro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97467" y="6476999"/>
            <a:ext cx="5122333" cy="244475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Verdana Pro SemiBold"/>
                <a:cs typeface="Verdana Pro SemiBold"/>
              </a:defRPr>
            </a:lvl1pPr>
          </a:lstStyle>
          <a:p>
            <a:r>
              <a:rPr lang="en-US" dirty="0"/>
              <a:t>American Epilepsy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6999"/>
            <a:ext cx="2133600" cy="244476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Verdana Pro SemiBold"/>
                <a:cs typeface="Verdana Pro SemiBold"/>
              </a:defRPr>
            </a:lvl1pPr>
          </a:lstStyle>
          <a:p>
            <a:fld id="{F3D1E143-E47D-1F47-A0C7-EB7190B459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896938" y="1379537"/>
            <a:ext cx="7789862" cy="4826529"/>
          </a:xfrm>
        </p:spPr>
        <p:txBody>
          <a:bodyPr/>
          <a:lstStyle>
            <a:lvl1pPr>
              <a:defRPr>
                <a:solidFill>
                  <a:srgbClr val="898989"/>
                </a:solidFill>
                <a:latin typeface="Verdana Pro"/>
                <a:cs typeface="Verdana Pro"/>
              </a:defRPr>
            </a:lvl1pPr>
            <a:lvl2pPr>
              <a:defRPr>
                <a:solidFill>
                  <a:srgbClr val="898989"/>
                </a:solidFill>
                <a:latin typeface="Verdana Pro"/>
                <a:cs typeface="Verdana Pro"/>
              </a:defRPr>
            </a:lvl2pPr>
            <a:lvl3pPr>
              <a:defRPr>
                <a:solidFill>
                  <a:srgbClr val="898989"/>
                </a:solidFill>
                <a:latin typeface="Verdana Pro"/>
                <a:cs typeface="Verdana Pro"/>
              </a:defRPr>
            </a:lvl3pPr>
            <a:lvl4pPr>
              <a:defRPr>
                <a:solidFill>
                  <a:srgbClr val="898989"/>
                </a:solidFill>
                <a:latin typeface="Verdana Pro"/>
                <a:cs typeface="Verdana Pro"/>
              </a:defRPr>
            </a:lvl4pPr>
            <a:lvl5pPr>
              <a:defRPr>
                <a:solidFill>
                  <a:srgbClr val="898989"/>
                </a:solidFill>
                <a:latin typeface="Verdana Pro"/>
                <a:cs typeface="Verdana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1498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FFA6-2FFB-EE41-B081-5F44793F7692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1E143-E47D-1F47-A0C7-EB7190B45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40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FFA6-2FFB-EE41-B081-5F44793F7692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1E143-E47D-1F47-A0C7-EB7190B45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25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FFA6-2FFB-EE41-B081-5F44793F7692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1E143-E47D-1F47-A0C7-EB7190B45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73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FFA6-2FFB-EE41-B081-5F44793F7692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1E143-E47D-1F47-A0C7-EB7190B45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77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CFFA6-2FFB-EE41-B081-5F44793F7692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1E143-E47D-1F47-A0C7-EB7190B45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0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ctrTitle"/>
          </p:nvPr>
        </p:nvSpPr>
        <p:spPr>
          <a:xfrm>
            <a:off x="656303" y="1342687"/>
            <a:ext cx="5481975" cy="576601"/>
          </a:xfrm>
        </p:spPr>
        <p:txBody>
          <a:bodyPr>
            <a:noAutofit/>
          </a:bodyPr>
          <a:lstStyle/>
          <a:p>
            <a:r>
              <a:rPr lang="en-US" sz="4800" dirty="0"/>
              <a:t>What’s in a name?</a:t>
            </a:r>
          </a:p>
        </p:txBody>
      </p:sp>
      <p:sp>
        <p:nvSpPr>
          <p:cNvPr id="21" name="Subtitle 20"/>
          <p:cNvSpPr>
            <a:spLocks noGrp="1"/>
          </p:cNvSpPr>
          <p:nvPr>
            <p:ph type="subTitle" idx="1"/>
          </p:nvPr>
        </p:nvSpPr>
        <p:spPr>
          <a:xfrm>
            <a:off x="656303" y="2094456"/>
            <a:ext cx="5481975" cy="525503"/>
          </a:xfrm>
        </p:spPr>
        <p:txBody>
          <a:bodyPr>
            <a:noAutofit/>
          </a:bodyPr>
          <a:lstStyle/>
          <a:p>
            <a:r>
              <a:rPr lang="en-US" sz="2400" dirty="0"/>
              <a:t>Identifying a unified terminology for functional, psychogenic, or dissociative seizures.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4" name="Text Placeholder 23"/>
          <p:cNvSpPr>
            <a:spLocks noGrp="1"/>
          </p:cNvSpPr>
          <p:nvPr>
            <p:ph type="body" sz="quarter" idx="12"/>
          </p:nvPr>
        </p:nvSpPr>
        <p:spPr>
          <a:xfrm>
            <a:off x="459658" y="3893830"/>
            <a:ext cx="3891116" cy="2506969"/>
          </a:xfrm>
        </p:spPr>
        <p:txBody>
          <a:bodyPr/>
          <a:lstStyle/>
          <a:p>
            <a:r>
              <a:rPr lang="en-US" dirty="0"/>
              <a:t>Benjamin Tolchin, MD, MS</a:t>
            </a:r>
          </a:p>
          <a:p>
            <a:r>
              <a:rPr lang="en-US" dirty="0"/>
              <a:t>Yale School of Medicine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7BA6DD-BE59-BC4A-A4D3-689824BC9764}"/>
              </a:ext>
            </a:extLst>
          </p:cNvPr>
          <p:cNvSpPr/>
          <p:nvPr/>
        </p:nvSpPr>
        <p:spPr>
          <a:xfrm>
            <a:off x="6858001" y="4024311"/>
            <a:ext cx="1939924" cy="24198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474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3961" y="558800"/>
            <a:ext cx="8475407" cy="858838"/>
          </a:xfrm>
        </p:spPr>
        <p:txBody>
          <a:bodyPr>
            <a:normAutofit/>
          </a:bodyPr>
          <a:lstStyle/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49454" y="1848462"/>
            <a:ext cx="7789862" cy="375319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954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20170-1862-114A-8253-7AA427645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CDC66-C861-9045-BE38-CC0E76420D5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Hystero</a:t>
            </a:r>
            <a:r>
              <a:rPr lang="en-US" dirty="0"/>
              <a:t>-epilepsy</a:t>
            </a:r>
          </a:p>
          <a:p>
            <a:r>
              <a:rPr lang="en-US" dirty="0"/>
              <a:t>Pseudo-seizures</a:t>
            </a:r>
          </a:p>
          <a:p>
            <a:r>
              <a:rPr lang="en-US" dirty="0"/>
              <a:t>Psychogenic non-epileptic seizures or attacks</a:t>
            </a:r>
          </a:p>
          <a:p>
            <a:r>
              <a:rPr lang="en-US" dirty="0"/>
              <a:t>Non-epileptic seizures, attacks, or events</a:t>
            </a:r>
          </a:p>
          <a:p>
            <a:pPr lvl="1"/>
            <a:r>
              <a:rPr lang="en-US" dirty="0"/>
              <a:t>Non-epileptic attack disorder</a:t>
            </a:r>
          </a:p>
          <a:p>
            <a:r>
              <a:rPr lang="en-US" dirty="0"/>
              <a:t>Conversion disorder with attacks or seizures</a:t>
            </a:r>
          </a:p>
          <a:p>
            <a:r>
              <a:rPr lang="en-US" dirty="0"/>
              <a:t>Functional seizures</a:t>
            </a:r>
          </a:p>
          <a:p>
            <a:r>
              <a:rPr lang="en-US" dirty="0"/>
              <a:t>Dissociative seizures </a:t>
            </a:r>
          </a:p>
        </p:txBody>
      </p:sp>
    </p:spTree>
    <p:extLst>
      <p:ext uri="{BB962C8B-B14F-4D97-AF65-F5344CB8AC3E}">
        <p14:creationId xmlns:p14="http://schemas.microsoft.com/office/powerpoint/2010/main" val="1513468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39CBA-2E09-7141-B093-6BE660DE9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Surveys of patients and families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FB134AC-AC44-E54D-8D0E-F83879B8E69E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939417424"/>
              </p:ext>
            </p:extLst>
          </p:nvPr>
        </p:nvGraphicFramePr>
        <p:xfrm>
          <a:off x="719534" y="1132840"/>
          <a:ext cx="7704932" cy="459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1997">
                  <a:extLst>
                    <a:ext uri="{9D8B030D-6E8A-4147-A177-3AD203B41FA5}">
                      <a16:colId xmlns:a16="http://schemas.microsoft.com/office/drawing/2014/main" val="231360516"/>
                    </a:ext>
                  </a:extLst>
                </a:gridCol>
                <a:gridCol w="1710266">
                  <a:extLst>
                    <a:ext uri="{9D8B030D-6E8A-4147-A177-3AD203B41FA5}">
                      <a16:colId xmlns:a16="http://schemas.microsoft.com/office/drawing/2014/main" val="2335819837"/>
                    </a:ext>
                  </a:extLst>
                </a:gridCol>
                <a:gridCol w="1591734">
                  <a:extLst>
                    <a:ext uri="{9D8B030D-6E8A-4147-A177-3AD203B41FA5}">
                      <a16:colId xmlns:a16="http://schemas.microsoft.com/office/drawing/2014/main" val="4213873337"/>
                    </a:ext>
                  </a:extLst>
                </a:gridCol>
                <a:gridCol w="1540935">
                  <a:extLst>
                    <a:ext uri="{9D8B030D-6E8A-4147-A177-3AD203B41FA5}">
                      <a16:colId xmlns:a16="http://schemas.microsoft.com/office/drawing/2014/main" val="35604207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Stone et 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Morgan et 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FNDHope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748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Percent finding term offensive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Ranking of term from least to most favored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Ranking of term from least to most favored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9604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Hysterical seizures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8944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Pseudo-seizure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353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Psychogenic non-epileptic seizure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54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Non-epileptic attack or seizure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484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Functional seizure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236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Dissociative seizure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13978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BCE19BC-72BF-8846-98ED-48E68296458B}"/>
              </a:ext>
            </a:extLst>
          </p:cNvPr>
          <p:cNvSpPr/>
          <p:nvPr/>
        </p:nvSpPr>
        <p:spPr>
          <a:xfrm>
            <a:off x="524669" y="5806069"/>
            <a:ext cx="816213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Stone et al. What should we call </a:t>
            </a:r>
            <a:r>
              <a:rPr lang="en-US" sz="1000" dirty="0" err="1"/>
              <a:t>pseudoseizures</a:t>
            </a:r>
            <a:r>
              <a:rPr lang="en-US" sz="1000" dirty="0"/>
              <a:t>? The patient's perspective. </a:t>
            </a:r>
            <a:r>
              <a:rPr lang="en-US" sz="1000" i="1" dirty="0"/>
              <a:t>Seizure. </a:t>
            </a:r>
            <a:r>
              <a:rPr lang="en-US" sz="1000" dirty="0"/>
              <a:t>2003;12(8):568-572.</a:t>
            </a:r>
          </a:p>
          <a:p>
            <a:r>
              <a:rPr lang="en-US" sz="1000" dirty="0"/>
              <a:t>Morgan et al. Parental ranking of terms describing nonepileptic events. </a:t>
            </a:r>
            <a:r>
              <a:rPr lang="en-US" sz="1000" i="1" dirty="0" err="1"/>
              <a:t>Pediatr</a:t>
            </a:r>
            <a:r>
              <a:rPr lang="en-US" sz="1000" i="1" dirty="0"/>
              <a:t> Neurol. </a:t>
            </a:r>
            <a:r>
              <a:rPr lang="en-US" sz="1000" dirty="0"/>
              <a:t>2013;48(5):378-382.</a:t>
            </a:r>
          </a:p>
          <a:p>
            <a:r>
              <a:rPr lang="en-US" sz="1000" dirty="0"/>
              <a:t>FND Hope International. FND Hope Seizure Terminology Poll. 2020.</a:t>
            </a:r>
          </a:p>
          <a:p>
            <a:endParaRPr lang="en-US" sz="1000" dirty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2768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FB134AC-AC44-E54D-8D0E-F83879B8E69E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544265246"/>
              </p:ext>
            </p:extLst>
          </p:nvPr>
        </p:nvGraphicFramePr>
        <p:xfrm>
          <a:off x="719534" y="1132840"/>
          <a:ext cx="7704932" cy="459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1997">
                  <a:extLst>
                    <a:ext uri="{9D8B030D-6E8A-4147-A177-3AD203B41FA5}">
                      <a16:colId xmlns:a16="http://schemas.microsoft.com/office/drawing/2014/main" val="231360516"/>
                    </a:ext>
                  </a:extLst>
                </a:gridCol>
                <a:gridCol w="1710266">
                  <a:extLst>
                    <a:ext uri="{9D8B030D-6E8A-4147-A177-3AD203B41FA5}">
                      <a16:colId xmlns:a16="http://schemas.microsoft.com/office/drawing/2014/main" val="2335819837"/>
                    </a:ext>
                  </a:extLst>
                </a:gridCol>
                <a:gridCol w="1591734">
                  <a:extLst>
                    <a:ext uri="{9D8B030D-6E8A-4147-A177-3AD203B41FA5}">
                      <a16:colId xmlns:a16="http://schemas.microsoft.com/office/drawing/2014/main" val="4213873337"/>
                    </a:ext>
                  </a:extLst>
                </a:gridCol>
                <a:gridCol w="1540935">
                  <a:extLst>
                    <a:ext uri="{9D8B030D-6E8A-4147-A177-3AD203B41FA5}">
                      <a16:colId xmlns:a16="http://schemas.microsoft.com/office/drawing/2014/main" val="35604207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Stone et 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Morgan et 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FNDHope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748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Percent finding term offensive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Ranking of term from least to most favored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Ranking of term from least to most favored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660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Hysterical seizures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8944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Pseudo-seizure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353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Psychogenic non-epileptic seizure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54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Non-epileptic attack or seizure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484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Functional seizure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236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Dissociative seizure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13978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FC66DED-83CE-E844-BAA7-574426E84FAD}"/>
              </a:ext>
            </a:extLst>
          </p:cNvPr>
          <p:cNvSpPr/>
          <p:nvPr/>
        </p:nvSpPr>
        <p:spPr>
          <a:xfrm>
            <a:off x="719534" y="2665207"/>
            <a:ext cx="7704932" cy="763793"/>
          </a:xfrm>
          <a:prstGeom prst="rect">
            <a:avLst/>
          </a:prstGeom>
          <a:gradFill>
            <a:gsLst>
              <a:gs pos="100000">
                <a:srgbClr val="FF0000">
                  <a:alpha val="51000"/>
                </a:srgb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339CBA-2E09-7141-B093-6BE660DE9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Surveys of patients and families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CE19BC-72BF-8846-98ED-48E68296458B}"/>
              </a:ext>
            </a:extLst>
          </p:cNvPr>
          <p:cNvSpPr/>
          <p:nvPr/>
        </p:nvSpPr>
        <p:spPr>
          <a:xfrm>
            <a:off x="524669" y="5806069"/>
            <a:ext cx="816213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Stone et al. What should we call </a:t>
            </a:r>
            <a:r>
              <a:rPr lang="en-US" sz="1000" dirty="0" err="1"/>
              <a:t>pseudoseizures</a:t>
            </a:r>
            <a:r>
              <a:rPr lang="en-US" sz="1000" dirty="0"/>
              <a:t>? The patient's perspective. </a:t>
            </a:r>
            <a:r>
              <a:rPr lang="en-US" sz="1000" i="1" dirty="0"/>
              <a:t>Seizure. </a:t>
            </a:r>
            <a:r>
              <a:rPr lang="en-US" sz="1000" dirty="0"/>
              <a:t>2003;12(8):568-572.</a:t>
            </a:r>
          </a:p>
          <a:p>
            <a:r>
              <a:rPr lang="en-US" sz="1000" dirty="0"/>
              <a:t>Morgan et al. Parental ranking of terms describing nonepileptic events. </a:t>
            </a:r>
            <a:r>
              <a:rPr lang="en-US" sz="1000" i="1" dirty="0" err="1"/>
              <a:t>Pediatr</a:t>
            </a:r>
            <a:r>
              <a:rPr lang="en-US" sz="1000" i="1" dirty="0"/>
              <a:t> Neurol. </a:t>
            </a:r>
            <a:r>
              <a:rPr lang="en-US" sz="1000" dirty="0"/>
              <a:t>2013;48(5):378-382.</a:t>
            </a:r>
          </a:p>
          <a:p>
            <a:r>
              <a:rPr lang="en-US" sz="1000" dirty="0"/>
              <a:t>FND Hope International. FND Hope Seizure Terminology Poll. 2020.</a:t>
            </a:r>
          </a:p>
          <a:p>
            <a:endParaRPr lang="en-US" sz="1000" dirty="0"/>
          </a:p>
          <a:p>
            <a:endParaRPr lang="en-US" sz="1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6AAF23-BC92-1642-B38D-4D59C537A829}"/>
              </a:ext>
            </a:extLst>
          </p:cNvPr>
          <p:cNvSpPr/>
          <p:nvPr/>
        </p:nvSpPr>
        <p:spPr>
          <a:xfrm>
            <a:off x="719534" y="3429000"/>
            <a:ext cx="7704932" cy="580913"/>
          </a:xfrm>
          <a:prstGeom prst="rect">
            <a:avLst/>
          </a:prstGeom>
          <a:gradFill>
            <a:gsLst>
              <a:gs pos="100000">
                <a:srgbClr val="FFFF00">
                  <a:alpha val="48000"/>
                </a:srgb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716489-6FDA-B64C-A1E8-47B56955D442}"/>
              </a:ext>
            </a:extLst>
          </p:cNvPr>
          <p:cNvSpPr/>
          <p:nvPr/>
        </p:nvSpPr>
        <p:spPr>
          <a:xfrm>
            <a:off x="719534" y="4035181"/>
            <a:ext cx="7704932" cy="1290919"/>
          </a:xfrm>
          <a:prstGeom prst="rect">
            <a:avLst/>
          </a:prstGeom>
          <a:gradFill>
            <a:gsLst>
              <a:gs pos="100000">
                <a:srgbClr val="00B050">
                  <a:alpha val="42000"/>
                </a:srgb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91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39CBA-2E09-7141-B093-6BE660DE9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Surveys of clinicians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FB134AC-AC44-E54D-8D0E-F83879B8E69E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133869025"/>
              </p:ext>
            </p:extLst>
          </p:nvPr>
        </p:nvGraphicFramePr>
        <p:xfrm>
          <a:off x="818313" y="1190586"/>
          <a:ext cx="7117776" cy="4567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2754">
                  <a:extLst>
                    <a:ext uri="{9D8B030D-6E8A-4147-A177-3AD203B41FA5}">
                      <a16:colId xmlns:a16="http://schemas.microsoft.com/office/drawing/2014/main" val="231360516"/>
                    </a:ext>
                  </a:extLst>
                </a:gridCol>
                <a:gridCol w="2077155">
                  <a:extLst>
                    <a:ext uri="{9D8B030D-6E8A-4147-A177-3AD203B41FA5}">
                      <a16:colId xmlns:a16="http://schemas.microsoft.com/office/drawing/2014/main" val="2335819837"/>
                    </a:ext>
                  </a:extLst>
                </a:gridCol>
                <a:gridCol w="1557867">
                  <a:extLst>
                    <a:ext uri="{9D8B030D-6E8A-4147-A177-3AD203B41FA5}">
                      <a16:colId xmlns:a16="http://schemas.microsoft.com/office/drawing/2014/main" val="4213873337"/>
                    </a:ext>
                  </a:extLst>
                </a:gridCol>
              </a:tblGrid>
              <a:tr h="5541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Wichaidit</a:t>
                      </a:r>
                      <a:r>
                        <a:rPr lang="en-US" dirty="0"/>
                        <a:t> et 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Aati</a:t>
                      </a:r>
                      <a:r>
                        <a:rPr lang="en-US" dirty="0"/>
                        <a:t> et 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748630"/>
                  </a:ext>
                </a:extLst>
              </a:tr>
              <a:tr h="554162">
                <a:tc>
                  <a:txBody>
                    <a:bodyPr/>
                    <a:lstStyle/>
                    <a:p>
                      <a:r>
                        <a:rPr lang="en-US" dirty="0" err="1"/>
                        <a:t>Hystero</a:t>
                      </a:r>
                      <a:r>
                        <a:rPr lang="en-US" dirty="0"/>
                        <a:t>-epilepsy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8944886"/>
                  </a:ext>
                </a:extLst>
              </a:tr>
              <a:tr h="529674">
                <a:tc>
                  <a:txBody>
                    <a:bodyPr/>
                    <a:lstStyle/>
                    <a:p>
                      <a:r>
                        <a:rPr lang="en-US" dirty="0"/>
                        <a:t>Pseudo-seizure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353748"/>
                  </a:ext>
                </a:extLst>
              </a:tr>
              <a:tr h="791660">
                <a:tc>
                  <a:txBody>
                    <a:bodyPr/>
                    <a:lstStyle/>
                    <a:p>
                      <a:r>
                        <a:rPr lang="en-US" dirty="0"/>
                        <a:t>Psychogenic non-epileptic seizure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54217"/>
                  </a:ext>
                </a:extLst>
              </a:tr>
              <a:tr h="791660">
                <a:tc>
                  <a:txBody>
                    <a:bodyPr/>
                    <a:lstStyle/>
                    <a:p>
                      <a:r>
                        <a:rPr lang="en-US" dirty="0"/>
                        <a:t>Non-epileptic attack or seizure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484069"/>
                  </a:ext>
                </a:extLst>
              </a:tr>
              <a:tr h="7916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Functional seizure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34%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/>
                        <a:t>37%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236967"/>
                  </a:ext>
                </a:extLst>
              </a:tr>
              <a:tr h="554162">
                <a:tc>
                  <a:txBody>
                    <a:bodyPr/>
                    <a:lstStyle/>
                    <a:p>
                      <a:r>
                        <a:rPr lang="en-US" dirty="0"/>
                        <a:t>Dissociative seizure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13978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E59FC6B-998A-424E-A955-E60186C8C625}"/>
              </a:ext>
            </a:extLst>
          </p:cNvPr>
          <p:cNvSpPr txBox="1"/>
          <p:nvPr/>
        </p:nvSpPr>
        <p:spPr>
          <a:xfrm>
            <a:off x="445913" y="5861192"/>
            <a:ext cx="76541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Wichaidit</a:t>
            </a:r>
            <a:r>
              <a:rPr lang="en-US" sz="1000" dirty="0"/>
              <a:t> et al. Diagnostic practice of psychogenic nonepileptic seizures (PNES) in the pediatric setting. </a:t>
            </a:r>
            <a:r>
              <a:rPr lang="en-US" sz="1000" i="1" dirty="0" err="1"/>
              <a:t>Epilepsia</a:t>
            </a:r>
            <a:r>
              <a:rPr lang="en-US" sz="1000" i="1" dirty="0"/>
              <a:t>. </a:t>
            </a:r>
            <a:r>
              <a:rPr lang="en-US" sz="1000" dirty="0"/>
              <a:t>2015;56(1):58-65.</a:t>
            </a:r>
          </a:p>
          <a:p>
            <a:r>
              <a:rPr lang="en-US" sz="1000" dirty="0" err="1"/>
              <a:t>Aatti</a:t>
            </a:r>
            <a:r>
              <a:rPr lang="en-US" sz="1000" dirty="0"/>
              <a:t> et al. A cross-sectional survey on French psychiatrists' knowledge and perceptions of psychogenic nonepileptic seizures. </a:t>
            </a:r>
            <a:r>
              <a:rPr lang="en-US" sz="1000" i="1" dirty="0"/>
              <a:t>Epilepsy </a:t>
            </a:r>
            <a:r>
              <a:rPr lang="en-US" sz="1000" i="1" dirty="0" err="1"/>
              <a:t>Behav</a:t>
            </a:r>
            <a:r>
              <a:rPr lang="en-US" sz="1000" i="1" dirty="0"/>
              <a:t>. </a:t>
            </a:r>
            <a:r>
              <a:rPr lang="en-US" sz="1000" dirty="0"/>
              <a:t>2016;60:21-26.</a:t>
            </a:r>
          </a:p>
        </p:txBody>
      </p:sp>
    </p:spTree>
    <p:extLst>
      <p:ext uri="{BB962C8B-B14F-4D97-AF65-F5344CB8AC3E}">
        <p14:creationId xmlns:p14="http://schemas.microsoft.com/office/powerpoint/2010/main" val="4191154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5D806-47E4-7D4D-BA17-F0768FD75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goals or interests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8E51A-A3A0-5742-89EF-D22D17017EC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Minimizing stigma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helping patients and families to understand and accept the diagnosis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Helping patients and clinicians to engage inappropriate treatment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Reducing the risk of iatrogenic harm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Fitting in with existing </a:t>
            </a:r>
            <a:r>
              <a:rPr lang="en-US" dirty="0" err="1"/>
              <a:t>nosologies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Identifying a putative etiology of the disorder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Maintaining agnosticism regarding the mechanisms and etiologies of a disorder that remain poorly understood.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Covering a wide range of seizure and syncope-like presentations.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Facilitating easy communication across patients, advocates, researchers, and clinicians of different specialties</a:t>
            </a:r>
          </a:p>
        </p:txBody>
      </p:sp>
    </p:spTree>
    <p:extLst>
      <p:ext uri="{BB962C8B-B14F-4D97-AF65-F5344CB8AC3E}">
        <p14:creationId xmlns:p14="http://schemas.microsoft.com/office/powerpoint/2010/main" val="4107460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10900</TotalTime>
  <Words>539</Words>
  <Application>Microsoft Macintosh PowerPoint</Application>
  <PresentationFormat>On-screen Show (4:3)</PresentationFormat>
  <Paragraphs>110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Verdana Pro</vt:lpstr>
      <vt:lpstr>Verdana Pro Bold</vt:lpstr>
      <vt:lpstr>Verdana Pro Light</vt:lpstr>
      <vt:lpstr>Verdana Pro SemiBold</vt:lpstr>
      <vt:lpstr>Office Theme</vt:lpstr>
      <vt:lpstr>What’s in a name?</vt:lpstr>
      <vt:lpstr>PowerPoint Presentation</vt:lpstr>
      <vt:lpstr>Historical Terminology</vt:lpstr>
      <vt:lpstr>Surveys of patients and families</vt:lpstr>
      <vt:lpstr>Surveys of patients and families</vt:lpstr>
      <vt:lpstr>Surveys of clinicians</vt:lpstr>
      <vt:lpstr>Historical goals or interests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Danny</dc:creator>
  <cp:lastModifiedBy>Tolchin, Benjamin</cp:lastModifiedBy>
  <cp:revision>93</cp:revision>
  <dcterms:created xsi:type="dcterms:W3CDTF">2019-05-01T18:47:06Z</dcterms:created>
  <dcterms:modified xsi:type="dcterms:W3CDTF">2020-10-31T02:29:20Z</dcterms:modified>
</cp:coreProperties>
</file>